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ugce Aydogan" initials="TA" lastIdx="3" clrIdx="0">
    <p:extLst>
      <p:ext uri="{19B8F6BF-5375-455C-9EA6-DF929625EA0E}">
        <p15:presenceInfo xmlns:p15="http://schemas.microsoft.com/office/powerpoint/2012/main" userId="Tugce Aydogan" providerId="None"/>
      </p:ext>
    </p:extLst>
  </p:cmAuthor>
  <p:cmAuthor id="2" name="Deniz Erdem" initials="DE" lastIdx="2" clrIdx="1">
    <p:extLst>
      <p:ext uri="{19B8F6BF-5375-455C-9EA6-DF929625EA0E}">
        <p15:presenceInfo xmlns:p15="http://schemas.microsoft.com/office/powerpoint/2012/main" userId="Deniz Erde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17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>
        <p:scale>
          <a:sx n="125" d="100"/>
          <a:sy n="125" d="100"/>
        </p:scale>
        <p:origin x="90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58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2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37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2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0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9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6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3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1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679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3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1C2E-81F3-425C-86C9-69437F26B6D2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4FE2A-F5FB-4A43-AD69-0CADD08DD4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4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9851343" y="1448130"/>
            <a:ext cx="813113" cy="462957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r>
              <a:rPr lang="tr-TR" sz="600" kern="0" dirty="0">
                <a:solidFill>
                  <a:srgbClr val="FFFFFF"/>
                </a:solidFill>
                <a:latin typeface="Georgia"/>
              </a:rPr>
              <a:t>Risk Strateji Belgesi’nin Hazırlanması</a:t>
            </a: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/</a:t>
            </a:r>
          </a:p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Güncellenmesi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9854391" y="1959233"/>
            <a:ext cx="813113" cy="546123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r>
              <a:rPr lang="tr-TR" sz="600" kern="0" dirty="0">
                <a:solidFill>
                  <a:srgbClr val="FFFFFF"/>
                </a:solidFill>
                <a:latin typeface="Georgia"/>
              </a:rPr>
              <a:t>Eğitim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D</a:t>
            </a:r>
            <a:r>
              <a:rPr lang="en-US" sz="600" kern="0" dirty="0" smtClean="0">
                <a:solidFill>
                  <a:srgbClr val="FFFFFF"/>
                </a:solidFill>
                <a:latin typeface="Georgia"/>
              </a:rPr>
              <a:t>o</a:t>
            </a:r>
            <a:r>
              <a:rPr lang="tr-TR" sz="600" kern="0" dirty="0" err="1" smtClean="0">
                <a:solidFill>
                  <a:srgbClr val="FFFFFF"/>
                </a:solidFill>
                <a:latin typeface="Georgia"/>
              </a:rPr>
              <a:t>kümanlarının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Hazırlanması </a:t>
            </a: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171" name="Straight Arrow Connector 170"/>
          <p:cNvCxnSpPr>
            <a:stCxn id="179" idx="2"/>
          </p:cNvCxnSpPr>
          <p:nvPr/>
        </p:nvCxnSpPr>
        <p:spPr>
          <a:xfrm>
            <a:off x="1551602" y="4014082"/>
            <a:ext cx="9815334" cy="6281"/>
          </a:xfrm>
          <a:prstGeom prst="straightConnector1">
            <a:avLst/>
          </a:prstGeom>
          <a:noFill/>
          <a:ln w="38100" cap="flat" cmpd="sng" algn="ctr">
            <a:solidFill>
              <a:srgbClr val="968C6D"/>
            </a:solidFill>
            <a:prstDash val="solid"/>
            <a:headEnd type="none" w="med" len="med"/>
            <a:tailEnd type="triangle" w="med" len="med"/>
          </a:ln>
          <a:effectLst/>
        </p:spPr>
      </p:cxnSp>
      <p:cxnSp>
        <p:nvCxnSpPr>
          <p:cNvPr id="175" name="Straight Connector 174"/>
          <p:cNvCxnSpPr>
            <a:stCxn id="177" idx="2"/>
            <a:endCxn id="183" idx="0"/>
          </p:cNvCxnSpPr>
          <p:nvPr/>
        </p:nvCxnSpPr>
        <p:spPr>
          <a:xfrm flipH="1">
            <a:off x="10704253" y="3132258"/>
            <a:ext cx="20720" cy="772473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177" name="Rectangle 176"/>
          <p:cNvSpPr/>
          <p:nvPr/>
        </p:nvSpPr>
        <p:spPr>
          <a:xfrm>
            <a:off x="9797898" y="1283571"/>
            <a:ext cx="1854149" cy="1848687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tr-TR" sz="600" b="1" i="1" kern="0" dirty="0" smtClean="0">
                <a:solidFill>
                  <a:srgbClr val="968C6D"/>
                </a:solidFill>
                <a:latin typeface="Georgia"/>
              </a:rPr>
              <a:t> </a:t>
            </a: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Aralık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179" name="Oval 178"/>
          <p:cNvSpPr/>
          <p:nvPr/>
        </p:nvSpPr>
        <p:spPr bwMode="ltGray">
          <a:xfrm>
            <a:off x="1551603" y="391779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1135670" y="1012056"/>
            <a:ext cx="1002708" cy="2475559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8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Ocak</a:t>
            </a:r>
            <a:endParaRPr kumimoji="0" lang="nl-NL" sz="8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183" name="Oval 182"/>
          <p:cNvSpPr/>
          <p:nvPr/>
        </p:nvSpPr>
        <p:spPr bwMode="ltGray">
          <a:xfrm>
            <a:off x="10618831" y="390473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3601220" y="4424358"/>
            <a:ext cx="950598" cy="935943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Mart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cxnSp>
        <p:nvCxnSpPr>
          <p:cNvPr id="190" name="Straight Connector 189"/>
          <p:cNvCxnSpPr>
            <a:stCxn id="191" idx="4"/>
          </p:cNvCxnSpPr>
          <p:nvPr/>
        </p:nvCxnSpPr>
        <p:spPr>
          <a:xfrm>
            <a:off x="4085321" y="4097313"/>
            <a:ext cx="0" cy="335318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191" name="Oval 190"/>
          <p:cNvSpPr/>
          <p:nvPr/>
        </p:nvSpPr>
        <p:spPr bwMode="ltGray">
          <a:xfrm>
            <a:off x="3999899" y="390473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4651049" y="2715173"/>
            <a:ext cx="895927" cy="833989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Nisan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201" name="Rectangle 200"/>
          <p:cNvSpPr/>
          <p:nvPr/>
        </p:nvSpPr>
        <p:spPr>
          <a:xfrm>
            <a:off x="5743510" y="4437421"/>
            <a:ext cx="1905173" cy="1395873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Haziran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203" name="Rectangle 202"/>
          <p:cNvSpPr/>
          <p:nvPr/>
        </p:nvSpPr>
        <p:spPr>
          <a:xfrm>
            <a:off x="7074539" y="1827274"/>
            <a:ext cx="918677" cy="826628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Temmuz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8417942" y="1638632"/>
            <a:ext cx="957385" cy="876682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Eylül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cxnSp>
        <p:nvCxnSpPr>
          <p:cNvPr id="211" name="Straight Connector 210"/>
          <p:cNvCxnSpPr>
            <a:endCxn id="212" idx="0"/>
          </p:cNvCxnSpPr>
          <p:nvPr/>
        </p:nvCxnSpPr>
        <p:spPr>
          <a:xfrm flipH="1">
            <a:off x="5095989" y="3549161"/>
            <a:ext cx="3024" cy="368630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212" name="Oval 211"/>
          <p:cNvSpPr/>
          <p:nvPr/>
        </p:nvSpPr>
        <p:spPr bwMode="ltGray">
          <a:xfrm>
            <a:off x="5010567" y="391779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5838156" y="4632927"/>
            <a:ext cx="850035" cy="515888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Riski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Azaltmak </a:t>
            </a:r>
          </a:p>
          <a:p>
            <a:pPr lvl="0" algn="ctr" defTabSz="1018824" fontAlgn="b">
              <a:defRPr/>
            </a:pP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için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Tanımlanan İlave Risk Yönetimi Faaliyetlerinin Takibi ve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cxnSp>
        <p:nvCxnSpPr>
          <p:cNvPr id="228" name="Straight Connector 227"/>
          <p:cNvCxnSpPr>
            <a:stCxn id="229" idx="4"/>
          </p:cNvCxnSpPr>
          <p:nvPr/>
        </p:nvCxnSpPr>
        <p:spPr>
          <a:xfrm>
            <a:off x="6374085" y="4110373"/>
            <a:ext cx="0" cy="334969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229" name="Oval 228"/>
          <p:cNvSpPr/>
          <p:nvPr/>
        </p:nvSpPr>
        <p:spPr bwMode="ltGray">
          <a:xfrm>
            <a:off x="6288663" y="391779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cxnSp>
        <p:nvCxnSpPr>
          <p:cNvPr id="233" name="Straight Connector 232"/>
          <p:cNvCxnSpPr>
            <a:stCxn id="203" idx="2"/>
            <a:endCxn id="234" idx="0"/>
          </p:cNvCxnSpPr>
          <p:nvPr/>
        </p:nvCxnSpPr>
        <p:spPr>
          <a:xfrm flipH="1">
            <a:off x="7522381" y="2653902"/>
            <a:ext cx="11497" cy="1256793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234" name="Oval 233"/>
          <p:cNvSpPr/>
          <p:nvPr/>
        </p:nvSpPr>
        <p:spPr bwMode="ltGray">
          <a:xfrm>
            <a:off x="7436959" y="3910695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240" name="Oval 239"/>
          <p:cNvSpPr/>
          <p:nvPr/>
        </p:nvSpPr>
        <p:spPr bwMode="ltGray">
          <a:xfrm>
            <a:off x="8803234" y="391779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cxnSp>
        <p:nvCxnSpPr>
          <p:cNvPr id="252" name="Straight Connector 251"/>
          <p:cNvCxnSpPr>
            <a:stCxn id="209" idx="2"/>
            <a:endCxn id="240" idx="0"/>
          </p:cNvCxnSpPr>
          <p:nvPr/>
        </p:nvCxnSpPr>
        <p:spPr>
          <a:xfrm flipH="1">
            <a:off x="8888656" y="2515314"/>
            <a:ext cx="7979" cy="1402477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253" name="Rectangle 252"/>
          <p:cNvSpPr/>
          <p:nvPr/>
        </p:nvSpPr>
        <p:spPr>
          <a:xfrm>
            <a:off x="9581782" y="4770394"/>
            <a:ext cx="804316" cy="556732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Öncü Risk Göstergelerinin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260" name="Rectangle 259"/>
          <p:cNvSpPr/>
          <p:nvPr/>
        </p:nvSpPr>
        <p:spPr>
          <a:xfrm>
            <a:off x="9515915" y="4614208"/>
            <a:ext cx="931752" cy="791912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Ekim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262" name="Oval 261"/>
          <p:cNvSpPr/>
          <p:nvPr/>
        </p:nvSpPr>
        <p:spPr bwMode="ltGray">
          <a:xfrm>
            <a:off x="9905223" y="3917791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cxnSp>
        <p:nvCxnSpPr>
          <p:cNvPr id="263" name="Straight Connector 262"/>
          <p:cNvCxnSpPr>
            <a:stCxn id="260" idx="0"/>
            <a:endCxn id="262" idx="4"/>
          </p:cNvCxnSpPr>
          <p:nvPr/>
        </p:nvCxnSpPr>
        <p:spPr>
          <a:xfrm flipV="1">
            <a:off x="9981791" y="4110373"/>
            <a:ext cx="8854" cy="503835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grpSp>
        <p:nvGrpSpPr>
          <p:cNvPr id="279" name="Group 278"/>
          <p:cNvGrpSpPr/>
          <p:nvPr/>
        </p:nvGrpSpPr>
        <p:grpSpPr>
          <a:xfrm>
            <a:off x="257875" y="6406520"/>
            <a:ext cx="1214694" cy="288466"/>
            <a:chOff x="1506889" y="6536034"/>
            <a:chExt cx="704362" cy="216000"/>
          </a:xfrm>
        </p:grpSpPr>
        <p:sp>
          <p:nvSpPr>
            <p:cNvPr id="280" name="Rectangle 279"/>
            <p:cNvSpPr/>
            <p:nvPr/>
          </p:nvSpPr>
          <p:spPr>
            <a:xfrm>
              <a:off x="1506889" y="6536034"/>
              <a:ext cx="214273" cy="216000"/>
            </a:xfrm>
            <a:prstGeom prst="rect">
              <a:avLst/>
            </a:prstGeom>
            <a:solidFill>
              <a:srgbClr val="C00000"/>
            </a:solidFill>
            <a:ln w="12700">
              <a:solidFill>
                <a:srgbClr val="C00000"/>
              </a:solidFill>
            </a:ln>
          </p:spPr>
          <p:txBody>
            <a:bodyPr wrap="square" lIns="36000" rIns="36000" anchor="ctr">
              <a:noAutofit/>
            </a:bodyPr>
            <a:lstStyle/>
            <a:p>
              <a:pPr marL="0" marR="0" lvl="0" indent="0" algn="ctr" defTabSz="1018824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endParaRPr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1752036" y="6536034"/>
              <a:ext cx="459215" cy="216000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txBody>
            <a:bodyPr wrap="square" lIns="36000" tIns="18000" rIns="36000" anchor="ctr">
              <a:noAutofit/>
            </a:bodyPr>
            <a:lstStyle/>
            <a:p>
              <a:pPr marL="0" marR="0" lvl="0" indent="0" defTabSz="1018824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6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968C6D"/>
                  </a:solidFill>
                  <a:effectLst/>
                  <a:uLnTx/>
                  <a:uFillTx/>
                  <a:latin typeface="Georgia"/>
                </a:rPr>
                <a:t>Strateji</a:t>
              </a:r>
              <a:r>
                <a:rPr kumimoji="0" lang="tr-TR" sz="600" b="1" i="1" u="none" strike="noStrike" kern="0" cap="none" spc="0" normalizeH="0" noProof="0" dirty="0" smtClean="0">
                  <a:ln>
                    <a:noFill/>
                  </a:ln>
                  <a:solidFill>
                    <a:srgbClr val="968C6D"/>
                  </a:solidFill>
                  <a:effectLst/>
                  <a:uLnTx/>
                  <a:uFillTx/>
                  <a:latin typeface="Georgia"/>
                </a:rPr>
                <a:t> Geliştirme Birimi</a:t>
              </a:r>
              <a:endParaRPr kumimoji="0" lang="nl-NL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endParaRPr>
            </a:p>
          </p:txBody>
        </p:sp>
      </p:grpSp>
      <p:grpSp>
        <p:nvGrpSpPr>
          <p:cNvPr id="282" name="Group 281"/>
          <p:cNvGrpSpPr/>
          <p:nvPr/>
        </p:nvGrpSpPr>
        <p:grpSpPr>
          <a:xfrm>
            <a:off x="1600779" y="6406519"/>
            <a:ext cx="1054785" cy="288467"/>
            <a:chOff x="2439571" y="6536034"/>
            <a:chExt cx="704362" cy="216000"/>
          </a:xfrm>
        </p:grpSpPr>
        <p:sp>
          <p:nvSpPr>
            <p:cNvPr id="283" name="Rectangle 282"/>
            <p:cNvSpPr/>
            <p:nvPr/>
          </p:nvSpPr>
          <p:spPr>
            <a:xfrm>
              <a:off x="2439571" y="6536034"/>
              <a:ext cx="214273" cy="216000"/>
            </a:xfrm>
            <a:prstGeom prst="rect">
              <a:avLst/>
            </a:prstGeom>
            <a:solidFill>
              <a:srgbClr val="7B1766"/>
            </a:solidFill>
            <a:ln w="12700">
              <a:noFill/>
            </a:ln>
          </p:spPr>
          <p:txBody>
            <a:bodyPr wrap="square" lIns="36000" rIns="36000" anchor="ctr">
              <a:noAutofit/>
            </a:bodyPr>
            <a:lstStyle/>
            <a:p>
              <a:pPr marL="0" marR="0" lvl="0" indent="0" algn="ctr" defTabSz="1018824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endParaRPr>
            </a:p>
          </p:txBody>
        </p:sp>
        <p:sp>
          <p:nvSpPr>
            <p:cNvPr id="284" name="Rectangle 283"/>
            <p:cNvSpPr/>
            <p:nvPr/>
          </p:nvSpPr>
          <p:spPr>
            <a:xfrm>
              <a:off x="2684718" y="6536034"/>
              <a:ext cx="459215" cy="216000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txBody>
            <a:bodyPr wrap="square" lIns="36000" tIns="18000" rIns="36000" anchor="ctr">
              <a:noAutofit/>
            </a:bodyPr>
            <a:lstStyle/>
            <a:p>
              <a:pPr marL="0" marR="0" lvl="0" indent="0" defTabSz="1018824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600" b="1" i="1" kern="0" noProof="0" dirty="0" smtClean="0">
                  <a:solidFill>
                    <a:srgbClr val="968C6D"/>
                  </a:solidFill>
                  <a:latin typeface="Georgia"/>
                </a:rPr>
                <a:t>Birim Yöneticileri</a:t>
              </a:r>
              <a:endParaRPr kumimoji="0" lang="nl-NL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9857249" y="2553502"/>
            <a:ext cx="804628" cy="49133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Kurumsal Risk Yönetimi Çalışma Takvimi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’</a:t>
            </a:r>
            <a:r>
              <a:rPr kumimoji="0" lang="tr-TR" sz="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nin</a:t>
            </a: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Hazırlanması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685168" y="4593166"/>
            <a:ext cx="800304" cy="641940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Riski Azaltmak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için 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Tanımlanan İlave Risk Yönetimi Faaliyetlerinin  Takibi ve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8486826" y="1813674"/>
            <a:ext cx="841758" cy="641940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Riski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Azaltmak </a:t>
            </a:r>
          </a:p>
          <a:p>
            <a:pPr lvl="0" algn="ctr" defTabSz="1018824" fontAlgn="b">
              <a:defRPr/>
            </a:pP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İçin 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Tanımlanan İlave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Risk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Yönetimi Faaliyetlerinin 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Takibi ve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4704636" y="2915162"/>
            <a:ext cx="790493" cy="550738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Öncü Risk Göstergelerinin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144220" y="2029289"/>
            <a:ext cx="790493" cy="550738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r>
              <a:rPr kumimoji="0" lang="tr-TR" sz="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Öncü Risk Göstergelerinin</a:t>
            </a:r>
            <a:r>
              <a:rPr kumimoji="0" lang="tr-TR" sz="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Raporlanması</a:t>
            </a: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836909" y="5203248"/>
            <a:ext cx="860245" cy="513552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224153" y="2351172"/>
            <a:ext cx="825743" cy="51483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>
              <a:defRPr/>
            </a:pPr>
            <a:r>
              <a:rPr kumimoji="0" lang="tr-TR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Risk Strateji Belgesi’nin </a:t>
            </a:r>
            <a:r>
              <a:rPr lang="tr-TR" sz="700" kern="0" dirty="0" smtClean="0">
                <a:solidFill>
                  <a:srgbClr val="FFFFFF"/>
                </a:solidFill>
                <a:latin typeface="Georgia"/>
              </a:rPr>
              <a:t>Değerlendirilmesi ve Onaylanması</a:t>
            </a:r>
            <a:endParaRPr lang="en-GB" sz="7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1216775" y="2919791"/>
            <a:ext cx="825743" cy="4745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>
              <a:defRPr/>
            </a:pPr>
            <a:r>
              <a:rPr lang="tr-TR" sz="700" kern="0" dirty="0">
                <a:solidFill>
                  <a:srgbClr val="FFFFFF"/>
                </a:solidFill>
                <a:latin typeface="Georgia"/>
              </a:rPr>
              <a:t>Eğitim </a:t>
            </a:r>
            <a:r>
              <a:rPr lang="tr-TR" sz="700" kern="0" dirty="0" smtClean="0">
                <a:solidFill>
                  <a:srgbClr val="FFFFFF"/>
                </a:solidFill>
                <a:latin typeface="Georgia"/>
              </a:rPr>
              <a:t>D</a:t>
            </a:r>
            <a:r>
              <a:rPr lang="en-US" sz="700" kern="0" dirty="0" smtClean="0">
                <a:solidFill>
                  <a:srgbClr val="FFFFFF"/>
                </a:solidFill>
                <a:latin typeface="Georgia"/>
              </a:rPr>
              <a:t>o</a:t>
            </a:r>
            <a:r>
              <a:rPr lang="tr-TR" sz="700" kern="0" dirty="0" err="1" smtClean="0">
                <a:solidFill>
                  <a:srgbClr val="FFFFFF"/>
                </a:solidFill>
                <a:latin typeface="Georgia"/>
              </a:rPr>
              <a:t>kümanlarının</a:t>
            </a:r>
            <a:r>
              <a:rPr lang="tr-TR" sz="700" kern="0" dirty="0" smtClean="0">
                <a:solidFill>
                  <a:srgbClr val="FFFFFF"/>
                </a:solidFill>
                <a:latin typeface="Georgia"/>
              </a:rPr>
              <a:t> Onaylanması </a:t>
            </a:r>
            <a:endParaRPr lang="en-GB" sz="7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224153" y="1771747"/>
            <a:ext cx="825743" cy="528799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r>
              <a:rPr kumimoji="0" lang="tr-TR" sz="7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Kurumsal Risk </a:t>
            </a:r>
            <a:r>
              <a:rPr kumimoji="0" lang="tr-TR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Yönetimi Çalışma Takvimi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’</a:t>
            </a:r>
            <a:r>
              <a:rPr kumimoji="0" lang="tr-TR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nin</a:t>
            </a:r>
            <a:r>
              <a:rPr kumimoji="0" lang="tr-TR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</a:rPr>
              <a:t> Onaylanması</a:t>
            </a: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06078" y="6406519"/>
            <a:ext cx="1134308" cy="288467"/>
            <a:chOff x="4391142" y="6406519"/>
            <a:chExt cx="1134308" cy="288467"/>
          </a:xfrm>
        </p:grpSpPr>
        <p:sp>
          <p:nvSpPr>
            <p:cNvPr id="61" name="Rectangle 60"/>
            <p:cNvSpPr/>
            <p:nvPr/>
          </p:nvSpPr>
          <p:spPr>
            <a:xfrm>
              <a:off x="4391142" y="6406519"/>
              <a:ext cx="373911" cy="28846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2700">
              <a:noFill/>
            </a:ln>
          </p:spPr>
          <p:txBody>
            <a:bodyPr wrap="square" lIns="36000" rIns="36000" anchor="ctr">
              <a:noAutofit/>
            </a:bodyPr>
            <a:lstStyle/>
            <a:p>
              <a:pPr algn="ctr" defTabSz="1018824" fontAlgn="b">
                <a:defRPr/>
              </a:pPr>
              <a:endParaRPr lang="en-GB" sz="600" kern="0" dirty="0">
                <a:solidFill>
                  <a:srgbClr val="FFFFFF"/>
                </a:solidFill>
                <a:latin typeface="Georgia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837774" y="6406519"/>
              <a:ext cx="687676" cy="288467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txBody>
            <a:bodyPr wrap="square" lIns="36000" tIns="18000" rIns="36000" anchor="ctr">
              <a:noAutofit/>
            </a:bodyPr>
            <a:lstStyle/>
            <a:p>
              <a:pPr marL="0" marR="0" lvl="0" indent="0" defTabSz="1018824" eaLnBrk="1" fontAlgn="b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600" b="1" i="1" kern="0" noProof="0" dirty="0" smtClean="0">
                  <a:solidFill>
                    <a:srgbClr val="968C6D"/>
                  </a:solidFill>
                  <a:latin typeface="Georgia"/>
                </a:rPr>
                <a:t>İKİYK</a:t>
              </a:r>
              <a:endParaRPr kumimoji="0" lang="nl-NL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717984" y="103217"/>
            <a:ext cx="610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i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ÖRNEK KURUMSAL RİSK YÖNETİMİ TAKVİMİ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527277" y="1297535"/>
            <a:ext cx="895927" cy="1603631"/>
          </a:xfrm>
          <a:prstGeom prst="rect">
            <a:avLst/>
          </a:prstGeom>
          <a:noFill/>
          <a:ln w="9525">
            <a:solidFill>
              <a:srgbClr val="968C6D"/>
            </a:solidFill>
            <a:prstDash val="sysDash"/>
          </a:ln>
        </p:spPr>
        <p:txBody>
          <a:bodyPr wrap="square" lIns="36000" tIns="18000" rIns="36000" anchor="t">
            <a:noAutofit/>
          </a:bodyPr>
          <a:lstStyle/>
          <a:p>
            <a:pPr marL="82550" marR="0" lvl="0" indent="-8255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968C6D"/>
                </a:solidFill>
                <a:effectLst/>
                <a:uLnTx/>
                <a:uFillTx/>
                <a:latin typeface="Georgia"/>
              </a:rPr>
              <a:t>Şubat</a:t>
            </a:r>
            <a:endParaRPr kumimoji="0" lang="nl-NL" sz="600" b="0" i="0" u="none" strike="noStrike" kern="0" cap="none" spc="0" normalizeH="0" baseline="0" noProof="0" dirty="0" smtClean="0">
              <a:ln>
                <a:noFill/>
              </a:ln>
              <a:solidFill>
                <a:srgbClr val="968C6D"/>
              </a:solidFill>
              <a:effectLst/>
              <a:uLnTx/>
              <a:uFillTx/>
              <a:latin typeface="Georgia"/>
            </a:endParaRPr>
          </a:p>
        </p:txBody>
      </p:sp>
      <p:cxnSp>
        <p:nvCxnSpPr>
          <p:cNvPr id="66" name="Straight Connector 65"/>
          <p:cNvCxnSpPr>
            <a:stCxn id="65" idx="2"/>
            <a:endCxn id="67" idx="0"/>
          </p:cNvCxnSpPr>
          <p:nvPr/>
        </p:nvCxnSpPr>
        <p:spPr>
          <a:xfrm>
            <a:off x="2975241" y="2901166"/>
            <a:ext cx="13510" cy="1007921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67" name="Oval 66"/>
          <p:cNvSpPr/>
          <p:nvPr/>
        </p:nvSpPr>
        <p:spPr bwMode="ltGray">
          <a:xfrm>
            <a:off x="2903329" y="3909087"/>
            <a:ext cx="170843" cy="192582"/>
          </a:xfrm>
          <a:prstGeom prst="ellipse">
            <a:avLst/>
          </a:prstGeom>
          <a:solidFill>
            <a:srgbClr val="FFFFFF"/>
          </a:solidFill>
          <a:ln w="28575" cap="flat" cmpd="sng" algn="ctr">
            <a:solidFill>
              <a:srgbClr val="968C6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0188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err="1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586748" y="2117611"/>
            <a:ext cx="779475" cy="444521"/>
          </a:xfrm>
          <a:prstGeom prst="rect">
            <a:avLst/>
          </a:prstGeom>
          <a:solidFill>
            <a:srgbClr val="7B1766"/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590800" y="1503029"/>
            <a:ext cx="775424" cy="545187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586220" y="2455614"/>
            <a:ext cx="780003" cy="3629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/>
            <a:endParaRPr lang="en-GB" sz="7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23972" y="2290025"/>
            <a:ext cx="894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Risk </a:t>
            </a:r>
            <a:r>
              <a:rPr lang="tr-TR" sz="6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Çalıştayı'nın</a:t>
            </a:r>
            <a:r>
              <a:rPr lang="tr-TR" sz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Gerçekleştirilmesi</a:t>
            </a:r>
            <a:endParaRPr lang="en-US" sz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836909" y="5201551"/>
            <a:ext cx="851282" cy="204569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743510" y="5193753"/>
            <a:ext cx="10700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Risk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Kayıt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ve İlave Risk Yönetimi Faaliyeti 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Takip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Formu</a:t>
            </a:r>
            <a:r>
              <a:rPr lang="en-US" sz="600" kern="0" dirty="0" smtClean="0">
                <a:solidFill>
                  <a:srgbClr val="FFFFFF"/>
                </a:solidFill>
                <a:latin typeface="Georgia"/>
              </a:rPr>
              <a:t>’</a:t>
            </a:r>
            <a:r>
              <a:rPr lang="tr-TR" sz="600" kern="0" dirty="0" err="1" smtClean="0">
                <a:solidFill>
                  <a:srgbClr val="FFFFFF"/>
                </a:solidFill>
                <a:latin typeface="Georgia"/>
              </a:rPr>
              <a:t>nun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Gözden Geçirilmesi ve</a:t>
            </a:r>
            <a:endParaRPr lang="en-GB" sz="600" kern="0" dirty="0">
              <a:solidFill>
                <a:srgbClr val="FFFFFF"/>
              </a:solidFill>
              <a:latin typeface="Georgia"/>
            </a:endParaRPr>
          </a:p>
          <a:p>
            <a:pPr algn="ctr"/>
            <a:r>
              <a:rPr lang="tr-TR" sz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Güncellenmesi</a:t>
            </a:r>
            <a:endParaRPr lang="en-US" sz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250871" y="5948025"/>
            <a:ext cx="6471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200" b="1" dirty="0" smtClean="0">
                <a:latin typeface="Georgia" panose="02040502050405020303" pitchFamily="18" charset="0"/>
              </a:rPr>
              <a:t>Not:</a:t>
            </a:r>
            <a:r>
              <a:rPr lang="tr-TR" sz="1200" dirty="0" smtClean="0">
                <a:latin typeface="Georgia" panose="02040502050405020303" pitchFamily="18" charset="0"/>
              </a:rPr>
              <a:t> Yukarıda yer </a:t>
            </a:r>
            <a:r>
              <a:rPr lang="en-US" sz="1200" dirty="0" err="1" smtClean="0">
                <a:latin typeface="Georgia" panose="02040502050405020303" pitchFamily="18" charset="0"/>
              </a:rPr>
              <a:t>verilen</a:t>
            </a:r>
            <a:r>
              <a:rPr lang="tr-TR" sz="1200" dirty="0" smtClean="0">
                <a:latin typeface="Georgia" panose="02040502050405020303" pitchFamily="18" charset="0"/>
              </a:rPr>
              <a:t> Kurumsal Risk Yönetimi Takvimi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örnek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olması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amacıyla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paylaşılmaktadır</a:t>
            </a:r>
            <a:r>
              <a:rPr lang="en-US" sz="1200" dirty="0" smtClean="0">
                <a:latin typeface="Georgia" panose="02040502050405020303" pitchFamily="18" charset="0"/>
              </a:rPr>
              <a:t>. </a:t>
            </a:r>
            <a:r>
              <a:rPr lang="en-US" sz="1200" dirty="0" err="1" smtClean="0">
                <a:latin typeface="Georgia" panose="02040502050405020303" pitchFamily="18" charset="0"/>
              </a:rPr>
              <a:t>Takvimin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formatı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ve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içeriği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tr-TR" sz="1200" dirty="0" smtClean="0">
                <a:latin typeface="Georgia" panose="02040502050405020303" pitchFamily="18" charset="0"/>
              </a:rPr>
              <a:t>idareler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tarafından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ihtiyaç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ve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istekleri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doğrultusunda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en-US" sz="1200" dirty="0" err="1" smtClean="0">
                <a:latin typeface="Georgia" panose="02040502050405020303" pitchFamily="18" charset="0"/>
              </a:rPr>
              <a:t>belirlenecektir</a:t>
            </a:r>
            <a:r>
              <a:rPr lang="en-US" sz="1200" dirty="0" smtClean="0">
                <a:latin typeface="Georgia" panose="02040502050405020303" pitchFamily="18" charset="0"/>
              </a:rPr>
              <a:t>. </a:t>
            </a:r>
            <a:r>
              <a:rPr lang="en-US" sz="1200" dirty="0" err="1" smtClean="0">
                <a:latin typeface="Georgia" panose="02040502050405020303" pitchFamily="18" charset="0"/>
              </a:rPr>
              <a:t>Takvimde</a:t>
            </a:r>
            <a:r>
              <a:rPr lang="tr-TR" sz="1200" dirty="0" smtClean="0">
                <a:latin typeface="Georgia" panose="02040502050405020303" pitchFamily="18" charset="0"/>
              </a:rPr>
              <a:t> yer alan tarihlerin idareye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tr-TR" sz="1200" dirty="0" smtClean="0">
                <a:latin typeface="Georgia" panose="02040502050405020303" pitchFamily="18" charset="0"/>
              </a:rPr>
              <a:t>özgü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tr-TR" sz="1200" dirty="0" smtClean="0">
                <a:latin typeface="Georgia" panose="02040502050405020303" pitchFamily="18" charset="0"/>
              </a:rPr>
              <a:t>olarak</a:t>
            </a:r>
            <a:r>
              <a:rPr lang="en-US" sz="1200" dirty="0" smtClean="0">
                <a:latin typeface="Georgia" panose="02040502050405020303" pitchFamily="18" charset="0"/>
              </a:rPr>
              <a:t> </a:t>
            </a:r>
            <a:r>
              <a:rPr lang="tr-TR" sz="1200" dirty="0" smtClean="0">
                <a:latin typeface="Georgia" panose="02040502050405020303" pitchFamily="18" charset="0"/>
              </a:rPr>
              <a:t>belirlenmesi idarenin inisiyatifindedir. </a:t>
            </a:r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752355" y="4639912"/>
            <a:ext cx="828679" cy="513552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6752355" y="4638215"/>
            <a:ext cx="825743" cy="236321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727459" y="4682176"/>
            <a:ext cx="894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Kurumsal Risk Yönetimi Takip Raporu</a:t>
            </a:r>
            <a:r>
              <a:rPr lang="en-US" sz="600" kern="0" dirty="0" smtClean="0">
                <a:solidFill>
                  <a:srgbClr val="FFFFFF"/>
                </a:solidFill>
                <a:latin typeface="Georgia"/>
              </a:rPr>
              <a:t>’</a:t>
            </a:r>
            <a:r>
              <a:rPr lang="tr-TR" sz="600" kern="0" dirty="0" err="1" smtClean="0">
                <a:solidFill>
                  <a:srgbClr val="FFFFFF"/>
                </a:solidFill>
                <a:latin typeface="Georgia"/>
              </a:rPr>
              <a:t>nun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Hazırlanması</a:t>
            </a:r>
            <a:endParaRPr lang="en-US" sz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0756993" y="2379474"/>
            <a:ext cx="828679" cy="665262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0762620" y="2377193"/>
            <a:ext cx="818736" cy="354148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0732567" y="2506017"/>
            <a:ext cx="894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Kurumsal Risk Yönetimi Takip Raporu</a:t>
            </a:r>
            <a:r>
              <a:rPr lang="en-US" sz="600" kern="0" dirty="0" smtClean="0">
                <a:solidFill>
                  <a:srgbClr val="FFFFFF"/>
                </a:solidFill>
                <a:latin typeface="Georgia"/>
              </a:rPr>
              <a:t>’</a:t>
            </a:r>
            <a:r>
              <a:rPr lang="tr-TR" sz="600" kern="0" dirty="0" err="1" smtClean="0">
                <a:solidFill>
                  <a:srgbClr val="FFFFFF"/>
                </a:solidFill>
                <a:latin typeface="Georgia"/>
              </a:rPr>
              <a:t>nun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Hazırlanması</a:t>
            </a:r>
            <a:endParaRPr lang="en-US" sz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6752355" y="5201551"/>
            <a:ext cx="828894" cy="51127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>
              <a:defRPr/>
            </a:pPr>
            <a:r>
              <a:rPr lang="tr-TR" sz="600" kern="0" smtClean="0">
                <a:solidFill>
                  <a:srgbClr val="FFFFFF"/>
                </a:solidFill>
                <a:latin typeface="Georgia"/>
              </a:rPr>
              <a:t>İKİYK’nın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</a:t>
            </a:r>
          </a:p>
          <a:p>
            <a:pPr algn="ctr" defTabSz="1018824" fontAlgn="b">
              <a:defRPr/>
            </a:pP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Toplanması</a:t>
            </a: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238410" y="1218791"/>
            <a:ext cx="797227" cy="51127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</a:ln>
        </p:spPr>
        <p:txBody>
          <a:bodyPr wrap="square" lIns="36000" rIns="36000" anchor="ctr">
            <a:noAutofit/>
          </a:bodyPr>
          <a:lstStyle/>
          <a:p>
            <a:pPr algn="ctr" defTabSz="1018824" fontAlgn="b">
              <a:defRPr/>
            </a:pPr>
            <a:r>
              <a:rPr lang="tr-TR" sz="700" kern="0" dirty="0" err="1" smtClean="0">
                <a:solidFill>
                  <a:srgbClr val="FFFFFF"/>
                </a:solidFill>
                <a:latin typeface="Georgia"/>
              </a:rPr>
              <a:t>İKİYK’nın</a:t>
            </a:r>
            <a:r>
              <a:rPr lang="tr-TR" sz="700" kern="0" dirty="0" smtClean="0">
                <a:solidFill>
                  <a:srgbClr val="FFFFFF"/>
                </a:solidFill>
                <a:latin typeface="Georgia"/>
              </a:rPr>
              <a:t> </a:t>
            </a:r>
          </a:p>
          <a:p>
            <a:pPr algn="ctr" defTabSz="1018824" fontAlgn="b">
              <a:defRPr/>
            </a:pPr>
            <a:r>
              <a:rPr lang="tr-TR" sz="700" kern="0" dirty="0" smtClean="0">
                <a:solidFill>
                  <a:srgbClr val="FFFFFF"/>
                </a:solidFill>
                <a:latin typeface="Georgia"/>
              </a:rPr>
              <a:t>Toplanması</a:t>
            </a:r>
            <a:endParaRPr lang="en-GB" sz="7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0744015" y="1438463"/>
            <a:ext cx="837340" cy="838853"/>
          </a:xfrm>
          <a:prstGeom prst="rect">
            <a:avLst/>
          </a:prstGeom>
          <a:solidFill>
            <a:srgbClr val="7B1766"/>
          </a:solidFill>
          <a:ln w="12700">
            <a:solidFill>
              <a:schemeClr val="tx1"/>
            </a:solidFill>
          </a:ln>
        </p:spPr>
        <p:txBody>
          <a:bodyPr wrap="square" lIns="36000" rIns="36000" anchor="ctr">
            <a:noAutofit/>
          </a:bodyPr>
          <a:lstStyle/>
          <a:p>
            <a:pPr marL="0" marR="0" lvl="0" indent="0" algn="ctr" defTabSz="1018824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6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0744014" y="1436767"/>
            <a:ext cx="837341" cy="474320"/>
          </a:xfrm>
          <a:prstGeom prst="rect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txBody>
          <a:bodyPr wrap="square" lIns="36000" rIns="36000" anchor="ctr">
            <a:noAutofit/>
          </a:bodyPr>
          <a:lstStyle/>
          <a:p>
            <a:pPr lvl="0" algn="ctr" defTabSz="1018824" fontAlgn="b">
              <a:defRPr/>
            </a:pP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0774874" y="1495369"/>
            <a:ext cx="8064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Risk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Kayıt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ve İlave Risk Yönetimi Faaliyeti  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Takip 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Formu</a:t>
            </a:r>
            <a:r>
              <a:rPr lang="en-US" sz="600" kern="0" dirty="0" smtClean="0">
                <a:solidFill>
                  <a:srgbClr val="FFFFFF"/>
                </a:solidFill>
                <a:latin typeface="Georgia"/>
              </a:rPr>
              <a:t>’</a:t>
            </a:r>
            <a:r>
              <a:rPr lang="tr-TR" sz="600" kern="0" dirty="0" err="1" smtClean="0">
                <a:solidFill>
                  <a:srgbClr val="FFFFFF"/>
                </a:solidFill>
                <a:latin typeface="Georgia"/>
              </a:rPr>
              <a:t>nun</a:t>
            </a:r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 Gözden Geçirilmesi ve</a:t>
            </a:r>
            <a:endParaRPr lang="en-GB" sz="600" kern="0" dirty="0">
              <a:solidFill>
                <a:srgbClr val="FFFFFF"/>
              </a:solidFill>
              <a:latin typeface="Georgia"/>
            </a:endParaRPr>
          </a:p>
          <a:p>
            <a:pPr algn="ctr"/>
            <a:r>
              <a:rPr lang="tr-TR" sz="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Güncellenmesi</a:t>
            </a:r>
            <a:endParaRPr lang="en-US" sz="6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cxnSp>
        <p:nvCxnSpPr>
          <p:cNvPr id="96" name="Straight Connector 95"/>
          <p:cNvCxnSpPr>
            <a:stCxn id="182" idx="2"/>
            <a:endCxn id="179" idx="0"/>
          </p:cNvCxnSpPr>
          <p:nvPr/>
        </p:nvCxnSpPr>
        <p:spPr>
          <a:xfrm>
            <a:off x="1637024" y="3487615"/>
            <a:ext cx="1" cy="430176"/>
          </a:xfrm>
          <a:prstGeom prst="line">
            <a:avLst/>
          </a:prstGeom>
          <a:noFill/>
          <a:ln w="9525" cap="flat" cmpd="sng" algn="ctr">
            <a:solidFill>
              <a:srgbClr val="968C6D"/>
            </a:solidFill>
            <a:prstDash val="sysDash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2577448" y="1590858"/>
            <a:ext cx="822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018824" fontAlgn="b"/>
            <a:r>
              <a:rPr lang="tr-TR" sz="600" kern="0" dirty="0" smtClean="0">
                <a:solidFill>
                  <a:srgbClr val="FFFFFF"/>
                </a:solidFill>
                <a:latin typeface="Georgia"/>
              </a:rPr>
              <a:t>Risk </a:t>
            </a:r>
            <a:r>
              <a:rPr lang="tr-TR" sz="600" kern="0" dirty="0" err="1">
                <a:solidFill>
                  <a:srgbClr val="FFFFFF"/>
                </a:solidFill>
                <a:latin typeface="Georgia"/>
              </a:rPr>
              <a:t>Çalıştayı</a:t>
            </a:r>
            <a:r>
              <a:rPr lang="en-US" sz="600" kern="0" dirty="0">
                <a:solidFill>
                  <a:srgbClr val="FFFFFF"/>
                </a:solidFill>
                <a:latin typeface="Georgia"/>
              </a:rPr>
              <a:t>’</a:t>
            </a:r>
            <a:r>
              <a:rPr lang="tr-TR" sz="600" kern="0" dirty="0" err="1">
                <a:solidFill>
                  <a:srgbClr val="FFFFFF"/>
                </a:solidFill>
                <a:latin typeface="Georgia"/>
              </a:rPr>
              <a:t>nın</a:t>
            </a:r>
            <a:r>
              <a:rPr lang="tr-TR" sz="600" kern="0" dirty="0">
                <a:solidFill>
                  <a:srgbClr val="FFFFFF"/>
                </a:solidFill>
                <a:latin typeface="Georgia"/>
              </a:rPr>
              <a:t> Organize Edilmesi</a:t>
            </a:r>
            <a:endParaRPr lang="en-GB" sz="600" kern="0" dirty="0">
              <a:solidFill>
                <a:srgbClr val="FFFFFF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31775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202</Words>
  <Application>Microsoft Office PowerPoint</Application>
  <PresentationFormat>Geniş ekran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Sunusu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Deniz Erdem</dc:creator>
  <cp:lastModifiedBy>Nur Vural</cp:lastModifiedBy>
  <cp:revision>111</cp:revision>
  <dcterms:created xsi:type="dcterms:W3CDTF">2018-03-30T12:05:40Z</dcterms:created>
  <dcterms:modified xsi:type="dcterms:W3CDTF">2024-04-01T13:04:41Z</dcterms:modified>
</cp:coreProperties>
</file>